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6" r:id="rId5"/>
    <p:sldId id="262" r:id="rId6"/>
    <p:sldId id="258" r:id="rId7"/>
    <p:sldId id="271" r:id="rId8"/>
    <p:sldId id="265" r:id="rId9"/>
    <p:sldId id="273" r:id="rId10"/>
    <p:sldId id="264" r:id="rId11"/>
    <p:sldId id="269" r:id="rId12"/>
    <p:sldId id="274" r:id="rId13"/>
    <p:sldId id="267" r:id="rId14"/>
    <p:sldId id="260" r:id="rId15"/>
    <p:sldId id="263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choolnano.ru/node/21042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8604448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/>
              </a:rPr>
              <a:t>МАОУ </a:t>
            </a:r>
            <a:br>
              <a:rPr lang="ru-RU" sz="3600" dirty="0" smtClean="0">
                <a:solidFill>
                  <a:schemeClr val="bg1"/>
                </a:solidFill>
                <a:effectLst/>
              </a:rPr>
            </a:br>
            <a:r>
              <a:rPr lang="ru-RU" sz="3600" dirty="0" smtClean="0">
                <a:solidFill>
                  <a:schemeClr val="bg1"/>
                </a:solidFill>
                <a:effectLst/>
              </a:rPr>
              <a:t>«Юридическая гимназия № 9 имени М.М.Сперанского»</a:t>
            </a:r>
            <a:endParaRPr lang="ru-RU" sz="36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852936"/>
            <a:ext cx="8352928" cy="2952328"/>
          </a:xfrm>
        </p:spPr>
        <p:txBody>
          <a:bodyPr>
            <a:normAutofit/>
          </a:bodyPr>
          <a:lstStyle/>
          <a:p>
            <a:pPr fontAlgn="base"/>
            <a:r>
              <a:rPr lang="ru-RU" b="1" dirty="0" smtClean="0">
                <a:solidFill>
                  <a:srgbClr val="C00000"/>
                </a:solidFill>
              </a:rPr>
              <a:t>Проведение </a:t>
            </a:r>
            <a:r>
              <a:rPr lang="en-US" b="1" dirty="0" smtClean="0">
                <a:solidFill>
                  <a:srgbClr val="C00000"/>
                </a:solidFill>
              </a:rPr>
              <a:t>VI</a:t>
            </a:r>
            <a:r>
              <a:rPr lang="ru-RU" b="1" dirty="0" smtClean="0">
                <a:solidFill>
                  <a:srgbClr val="C00000"/>
                </a:solidFill>
              </a:rPr>
              <a:t> недели Высоких технологий и </a:t>
            </a:r>
            <a:r>
              <a:rPr lang="ru-RU" b="1" dirty="0" err="1" smtClean="0">
                <a:solidFill>
                  <a:srgbClr val="C00000"/>
                </a:solidFill>
              </a:rPr>
              <a:t>технопредпринимательства</a:t>
            </a:r>
            <a:endParaRPr lang="ru-RU" b="1" dirty="0" smtClean="0">
              <a:solidFill>
                <a:srgbClr val="C00000"/>
              </a:solidFill>
            </a:endParaRPr>
          </a:p>
          <a:p>
            <a:pPr fontAlgn="base"/>
            <a:r>
              <a:rPr lang="ru-RU" b="1" dirty="0" smtClean="0">
                <a:hlinkClick r:id="rId2"/>
              </a:rPr>
              <a:t>НВТиТ-2017</a:t>
            </a:r>
            <a:endParaRPr lang="ru-RU" b="1" dirty="0" smtClean="0"/>
          </a:p>
          <a:p>
            <a:pPr fontAlgn="base"/>
            <a:r>
              <a:rPr lang="ru-RU" b="1" dirty="0" smtClean="0"/>
              <a:t>13-17 марта 2017 г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низ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129808"/>
            <a:ext cx="9144000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16.03.16 Соревнование в решении задач по теме «Атомное ядро. Радиоактивность»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3413016"/>
          </a:xfrm>
        </p:spPr>
        <p:txBody>
          <a:bodyPr/>
          <a:lstStyle/>
          <a:p>
            <a:pPr fontAlgn="base">
              <a:buNone/>
            </a:pPr>
            <a:r>
              <a:rPr lang="ru-RU" sz="2400" b="1" dirty="0" smtClean="0"/>
              <a:t>Участники 9 Б класс - </a:t>
            </a:r>
          </a:p>
          <a:p>
            <a:pPr fontAlgn="base">
              <a:buNone/>
            </a:pPr>
            <a:r>
              <a:rPr lang="ru-RU" sz="2400" dirty="0" smtClean="0"/>
              <a:t>Победители: </a:t>
            </a:r>
            <a:r>
              <a:rPr lang="ru-RU" sz="2400" dirty="0" err="1" smtClean="0"/>
              <a:t>Нашира</a:t>
            </a:r>
            <a:r>
              <a:rPr lang="ru-RU" sz="2400" dirty="0" smtClean="0"/>
              <a:t> Даниил, Егоров </a:t>
            </a:r>
            <a:r>
              <a:rPr lang="ru-RU" sz="2400" dirty="0" smtClean="0"/>
              <a:t>Кирилл,</a:t>
            </a:r>
          </a:p>
          <a:p>
            <a:pPr fontAlgn="base">
              <a:buNone/>
            </a:pPr>
            <a:r>
              <a:rPr lang="ru-RU" sz="2400" dirty="0" smtClean="0"/>
              <a:t> </a:t>
            </a:r>
            <a:r>
              <a:rPr lang="ru-RU" sz="2400" dirty="0" err="1" smtClean="0"/>
              <a:t>Микалаускас</a:t>
            </a:r>
            <a:r>
              <a:rPr lang="ru-RU" sz="2400" dirty="0" smtClean="0"/>
              <a:t> Максим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3074" name="Picture 2" descr="C:\Users\1\Documents\2 часть фото нано\Игра\DSC01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3419872" cy="2564904"/>
          </a:xfrm>
          <a:prstGeom prst="rect">
            <a:avLst/>
          </a:prstGeom>
          <a:noFill/>
        </p:spPr>
      </p:pic>
      <p:pic>
        <p:nvPicPr>
          <p:cNvPr id="3075" name="Picture 3" descr="C:\Users\1\Documents\2 часть фото нано\Игра\DSC01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144" y="4508358"/>
            <a:ext cx="3132856" cy="2349642"/>
          </a:xfrm>
          <a:prstGeom prst="rect">
            <a:avLst/>
          </a:prstGeom>
          <a:noFill/>
        </p:spPr>
      </p:pic>
      <p:pic>
        <p:nvPicPr>
          <p:cNvPr id="3076" name="Picture 4" descr="C:\Users\1\Documents\2 часть фото нано\Игра\DSC011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212976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6995120" cy="14127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ЛАБОРАТОРКА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18.03.2017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82457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Всероссийская образовательно-просветительская акция для старшеклассников.</a:t>
            </a:r>
          </a:p>
          <a:p>
            <a:pPr>
              <a:buNone/>
            </a:pPr>
            <a:r>
              <a:rPr lang="ru-RU" dirty="0" smtClean="0"/>
              <a:t>Участники 7 Б , 8 Б и 10 А классов -  </a:t>
            </a:r>
            <a:r>
              <a:rPr lang="ru-RU" dirty="0" smtClean="0"/>
              <a:t>47 </a:t>
            </a:r>
            <a:r>
              <a:rPr lang="ru-RU" dirty="0" smtClean="0"/>
              <a:t>гимназистов</a:t>
            </a:r>
            <a:endParaRPr lang="ru-RU" dirty="0"/>
          </a:p>
        </p:txBody>
      </p:sp>
      <p:pic>
        <p:nvPicPr>
          <p:cNvPr id="1026" name="Picture 2" descr="C:\Users\1\AppData\Local\Temp\Rar$DIa0.592\laba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11760" cy="1516729"/>
          </a:xfrm>
          <a:prstGeom prst="rect">
            <a:avLst/>
          </a:prstGeom>
          <a:noFill/>
        </p:spPr>
      </p:pic>
      <p:pic>
        <p:nvPicPr>
          <p:cNvPr id="1027" name="Picture 3" descr="C:\Users\1\Documents\2 часть фото нано\Лабораторка\DSC01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2075723" cy="1556792"/>
          </a:xfrm>
          <a:prstGeom prst="rect">
            <a:avLst/>
          </a:prstGeom>
          <a:noFill/>
        </p:spPr>
      </p:pic>
      <p:pic>
        <p:nvPicPr>
          <p:cNvPr id="1028" name="Picture 4" descr="C:\Users\1\Documents\2 часть фото нано\Лабораторка\DSC012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924944"/>
            <a:ext cx="2304256" cy="1728192"/>
          </a:xfrm>
          <a:prstGeom prst="rect">
            <a:avLst/>
          </a:prstGeom>
          <a:noFill/>
        </p:spPr>
      </p:pic>
      <p:pic>
        <p:nvPicPr>
          <p:cNvPr id="1029" name="Picture 5" descr="C:\Users\1\Documents\2 часть фото нано\Лабораторка\DSC012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69160"/>
            <a:ext cx="1979712" cy="1484784"/>
          </a:xfrm>
          <a:prstGeom prst="rect">
            <a:avLst/>
          </a:prstGeom>
          <a:noFill/>
        </p:spPr>
      </p:pic>
      <p:pic>
        <p:nvPicPr>
          <p:cNvPr id="1030" name="Picture 6" descr="C:\Users\1\Documents\2 часть фото нано\Лабораторка\DSC012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797152"/>
            <a:ext cx="2195736" cy="1646802"/>
          </a:xfrm>
          <a:prstGeom prst="rect">
            <a:avLst/>
          </a:prstGeom>
          <a:noFill/>
        </p:spPr>
      </p:pic>
      <p:pic>
        <p:nvPicPr>
          <p:cNvPr id="1031" name="Picture 7" descr="C:\Users\1\Documents\2 часть фото нано\Лабораторка\DSC012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96203" y="4653136"/>
            <a:ext cx="2747797" cy="2060848"/>
          </a:xfrm>
          <a:prstGeom prst="rect">
            <a:avLst/>
          </a:prstGeom>
          <a:noFill/>
        </p:spPr>
      </p:pic>
      <p:pic>
        <p:nvPicPr>
          <p:cNvPr id="1032" name="Picture 8" descr="C:\Users\1\Documents\2 часть фото нано\Лабораторка\DSC0128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2888940"/>
            <a:ext cx="2376264" cy="1782198"/>
          </a:xfrm>
          <a:prstGeom prst="rect">
            <a:avLst/>
          </a:prstGeom>
          <a:noFill/>
        </p:spPr>
      </p:pic>
      <p:pic>
        <p:nvPicPr>
          <p:cNvPr id="1033" name="Picture 9" descr="C:\Users\1\Documents\2 часть фото нано\Лабораторка\DSC0129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4581128"/>
            <a:ext cx="2555776" cy="1916832"/>
          </a:xfrm>
          <a:prstGeom prst="rect">
            <a:avLst/>
          </a:prstGeom>
          <a:noFill/>
        </p:spPr>
      </p:pic>
      <p:pic>
        <p:nvPicPr>
          <p:cNvPr id="1034" name="Picture 10" descr="C:\Users\1\Documents\2 часть фото нано\Лабораторка\DSC0128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5976" y="2996952"/>
            <a:ext cx="2171734" cy="16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События внеурочной активности школьников, связанные с миром высоких технологий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1\Documents\2 часть фото нано\конкурс нано объектов\DSC013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38"/>
            <a:ext cx="7357936" cy="5013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0527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Конкурс поделок «Многогранники»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F:\2017 -НЕДЕЛЯ Выс.техн\101MSDCF\DSC01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5868144" cy="4401108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92500" lnSpcReduction="10000"/>
          </a:bodyPr>
          <a:lstStyle/>
          <a:p>
            <a:pPr algn="ctr" fontAlgn="base">
              <a:buNone/>
            </a:pPr>
            <a:r>
              <a:rPr lang="ru-RU" b="1" dirty="0" smtClean="0"/>
              <a:t>Участники «Кружок «Мой </a:t>
            </a:r>
            <a:r>
              <a:rPr lang="ru-RU" b="1" dirty="0" err="1" smtClean="0"/>
              <a:t>наномир</a:t>
            </a:r>
            <a:r>
              <a:rPr lang="ru-RU" b="1" dirty="0" smtClean="0"/>
              <a:t>»» </a:t>
            </a:r>
          </a:p>
          <a:p>
            <a:pPr algn="ctr" fontAlgn="base">
              <a:buNone/>
            </a:pPr>
            <a:r>
              <a:rPr lang="ru-RU" b="1" dirty="0" smtClean="0"/>
              <a:t>Внеурочная деятельность - </a:t>
            </a:r>
            <a:r>
              <a:rPr lang="ru-RU" b="1" dirty="0" smtClean="0">
                <a:solidFill>
                  <a:srgbClr val="FF0000"/>
                </a:solidFill>
              </a:rPr>
              <a:t>10 работ</a:t>
            </a:r>
          </a:p>
          <a:p>
            <a:pPr algn="ctr" fontAlgn="base">
              <a:buNone/>
            </a:pPr>
            <a:endParaRPr lang="ru-RU" b="1" dirty="0" smtClean="0"/>
          </a:p>
          <a:p>
            <a:pPr algn="ctr" fontAlgn="base">
              <a:buNone/>
            </a:pPr>
            <a:endParaRPr lang="ru-RU" b="1" dirty="0" smtClean="0"/>
          </a:p>
          <a:p>
            <a:pPr algn="ctr" fontAlgn="base">
              <a:buNone/>
            </a:pPr>
            <a:endParaRPr lang="ru-RU" b="1" dirty="0" smtClean="0"/>
          </a:p>
          <a:p>
            <a:pPr algn="ctr" fontAlgn="base">
              <a:buNone/>
            </a:pPr>
            <a:endParaRPr lang="ru-RU" b="1" dirty="0" smtClean="0"/>
          </a:p>
          <a:p>
            <a:pPr algn="ctr" fontAlgn="base">
              <a:buNone/>
            </a:pPr>
            <a:endParaRPr lang="ru-RU" b="1" dirty="0" smtClean="0"/>
          </a:p>
          <a:p>
            <a:pPr algn="ctr" fontAlgn="base">
              <a:buNone/>
            </a:pPr>
            <a:endParaRPr lang="ru-RU" b="1" dirty="0" smtClean="0"/>
          </a:p>
          <a:p>
            <a:pPr algn="ctr" fontAlgn="base">
              <a:buNone/>
            </a:pPr>
            <a:endParaRPr lang="ru-RU" b="1" dirty="0" smtClean="0"/>
          </a:p>
          <a:p>
            <a:pPr algn="ctr" fontAlgn="base">
              <a:buNone/>
            </a:pPr>
            <a:endParaRPr lang="ru-RU" b="1" dirty="0" smtClean="0"/>
          </a:p>
          <a:p>
            <a:pPr algn="ctr" fontAlgn="base">
              <a:buNone/>
            </a:pPr>
            <a:endParaRPr lang="ru-RU" b="1" dirty="0" smtClean="0"/>
          </a:p>
          <a:p>
            <a:pPr algn="ctr" fontAlgn="base">
              <a:buNone/>
            </a:pPr>
            <a:endParaRPr lang="ru-RU" b="1" dirty="0" smtClean="0"/>
          </a:p>
          <a:p>
            <a:pPr algn="ctr" fontAlgn="base">
              <a:buNone/>
            </a:pPr>
            <a:r>
              <a:rPr lang="ru-RU" sz="1800" b="1" dirty="0" smtClean="0"/>
              <a:t>События внеурочной активности школьников, связанные с миром высоких технологий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Конкурс поделок по теме «Космос»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2520280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b="1" dirty="0" smtClean="0"/>
              <a:t>Участники «Кружок астрономии» </a:t>
            </a:r>
          </a:p>
          <a:p>
            <a:pPr algn="ctr" fontAlgn="base">
              <a:buNone/>
            </a:pPr>
            <a:r>
              <a:rPr lang="ru-RU" b="1" dirty="0" smtClean="0"/>
              <a:t>Внеурочная деятельность -  </a:t>
            </a:r>
            <a:r>
              <a:rPr lang="ru-RU" b="1" dirty="0" smtClean="0">
                <a:solidFill>
                  <a:srgbClr val="FF0000"/>
                </a:solidFill>
              </a:rPr>
              <a:t>21 работа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098" name="Picture 2" descr="F:\2017 -НЕДЕЛЯ Выс.техн\101MSDCF\DSC01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16832"/>
            <a:ext cx="3312368" cy="2484276"/>
          </a:xfrm>
          <a:prstGeom prst="rect">
            <a:avLst/>
          </a:prstGeom>
          <a:noFill/>
        </p:spPr>
      </p:pic>
      <p:pic>
        <p:nvPicPr>
          <p:cNvPr id="4" name="Picture 2" descr="C:\Users\1\Documents\2 часть фото нано\конкурс астрономии\DSC01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3456384" cy="2592288"/>
          </a:xfrm>
          <a:prstGeom prst="rect">
            <a:avLst/>
          </a:prstGeom>
          <a:noFill/>
        </p:spPr>
      </p:pic>
      <p:pic>
        <p:nvPicPr>
          <p:cNvPr id="4100" name="Picture 4" descr="C:\Users\1\Documents\2 часть фото нано\конкурс астрономии\DSC013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437112"/>
            <a:ext cx="3227851" cy="2420888"/>
          </a:xfrm>
          <a:prstGeom prst="rect">
            <a:avLst/>
          </a:prstGeom>
          <a:noFill/>
        </p:spPr>
      </p:pic>
      <p:pic>
        <p:nvPicPr>
          <p:cNvPr id="4101" name="Picture 5" descr="C:\Users\1\Documents\2 часть фото нано\конкурс астрономии\DSC013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427730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8640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Конкурс поделок по теме «НАНОМИР»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b="1" dirty="0" smtClean="0"/>
              <a:t>Участники «Кружок Мой </a:t>
            </a:r>
            <a:r>
              <a:rPr lang="ru-RU" b="1" dirty="0" err="1" smtClean="0"/>
              <a:t>наномир</a:t>
            </a:r>
            <a:r>
              <a:rPr lang="ru-RU" b="1" dirty="0" smtClean="0"/>
              <a:t>» </a:t>
            </a:r>
          </a:p>
          <a:p>
            <a:pPr algn="ctr" fontAlgn="base">
              <a:buNone/>
            </a:pPr>
            <a:r>
              <a:rPr lang="ru-RU" b="1" dirty="0" smtClean="0"/>
              <a:t>Внеурочная деятельность - </a:t>
            </a:r>
            <a:r>
              <a:rPr lang="ru-RU" b="1" dirty="0" smtClean="0">
                <a:solidFill>
                  <a:srgbClr val="FF0000"/>
                </a:solidFill>
              </a:rPr>
              <a:t>16 работ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 fontAlgn="base">
              <a:buNone/>
            </a:pPr>
            <a:r>
              <a:rPr lang="ru-RU" dirty="0" smtClean="0"/>
              <a:t> </a:t>
            </a:r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sz="2000" dirty="0" smtClean="0"/>
          </a:p>
          <a:p>
            <a:pPr fontAlgn="base">
              <a:buNone/>
            </a:pPr>
            <a:endParaRPr lang="ru-RU" sz="2000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1\Documents\2 часть фото нано\конкурс нано объектов\DSC01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5220072" cy="3915054"/>
          </a:xfrm>
          <a:prstGeom prst="rect">
            <a:avLst/>
          </a:prstGeom>
          <a:noFill/>
        </p:spPr>
      </p:pic>
      <p:pic>
        <p:nvPicPr>
          <p:cNvPr id="5123" name="Picture 3" descr="C:\Users\1\Documents\2 часть фото нано\конкурс нано объектов\DSC01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132856"/>
            <a:ext cx="3381840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Конкурс рисунков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«Я рисую Вселенную и </a:t>
            </a:r>
            <a:r>
              <a:rPr lang="ru-RU" dirty="0" err="1" smtClean="0">
                <a:solidFill>
                  <a:srgbClr val="FF0000"/>
                </a:solidFill>
              </a:rPr>
              <a:t>НАНОмир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1108720"/>
          </a:xfrm>
        </p:spPr>
        <p:txBody>
          <a:bodyPr>
            <a:normAutofit fontScale="85000" lnSpcReduction="20000"/>
          </a:bodyPr>
          <a:lstStyle/>
          <a:p>
            <a:pPr algn="ctr" fontAlgn="base">
              <a:buNone/>
            </a:pPr>
            <a:r>
              <a:rPr lang="ru-RU" b="1" dirty="0" smtClean="0"/>
              <a:t>Участники</a:t>
            </a:r>
          </a:p>
          <a:p>
            <a:pPr algn="ctr" fontAlgn="base">
              <a:buNone/>
            </a:pPr>
            <a:r>
              <a:rPr lang="ru-RU" b="1" dirty="0" smtClean="0"/>
              <a:t> Кружок «Мой </a:t>
            </a:r>
            <a:r>
              <a:rPr lang="ru-RU" b="1" dirty="0" err="1" smtClean="0"/>
              <a:t>наномир</a:t>
            </a:r>
            <a:r>
              <a:rPr lang="ru-RU" b="1" dirty="0" smtClean="0"/>
              <a:t>» «Мир астрономии» Внеурочная деятельность - </a:t>
            </a:r>
            <a:r>
              <a:rPr lang="ru-RU" b="1" dirty="0" smtClean="0">
                <a:solidFill>
                  <a:srgbClr val="FF0000"/>
                </a:solidFill>
              </a:rPr>
              <a:t>7 работ</a:t>
            </a:r>
          </a:p>
        </p:txBody>
      </p:sp>
      <p:pic>
        <p:nvPicPr>
          <p:cNvPr id="6147" name="Picture 3" descr="C:\Users\1\Documents\2 часть фото нано\конкурс рисунков\DSC01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564904"/>
            <a:ext cx="3360374" cy="2520280"/>
          </a:xfrm>
          <a:prstGeom prst="rect">
            <a:avLst/>
          </a:prstGeom>
          <a:noFill/>
        </p:spPr>
      </p:pic>
      <p:pic>
        <p:nvPicPr>
          <p:cNvPr id="6148" name="Picture 4" descr="C:\Users\1\Documents\2 часть фото нано\конкурс рисунков\DSC012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2784309" cy="2088232"/>
          </a:xfrm>
          <a:prstGeom prst="rect">
            <a:avLst/>
          </a:prstGeom>
          <a:noFill/>
        </p:spPr>
      </p:pic>
      <p:pic>
        <p:nvPicPr>
          <p:cNvPr id="6149" name="Picture 5" descr="C:\Users\1\Documents\2 часть фото нано\конкурс рисунков\DSC012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25144"/>
            <a:ext cx="2843808" cy="2132856"/>
          </a:xfrm>
          <a:prstGeom prst="rect">
            <a:avLst/>
          </a:prstGeom>
          <a:noFill/>
        </p:spPr>
      </p:pic>
      <p:pic>
        <p:nvPicPr>
          <p:cNvPr id="6150" name="Picture 6" descr="C:\Users\1\Documents\2 часть фото нано\конкурс рисунков\DSC012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564904"/>
            <a:ext cx="3131840" cy="2348880"/>
          </a:xfrm>
          <a:prstGeom prst="rect">
            <a:avLst/>
          </a:prstGeom>
          <a:noFill/>
        </p:spPr>
      </p:pic>
      <p:pic>
        <p:nvPicPr>
          <p:cNvPr id="6151" name="Picture 7" descr="C:\Users\1\Documents\2 часть фото нано\конкурс рисунков\DSC012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833156"/>
            <a:ext cx="2699792" cy="2024844"/>
          </a:xfrm>
          <a:prstGeom prst="rect">
            <a:avLst/>
          </a:prstGeom>
          <a:noFill/>
        </p:spPr>
      </p:pic>
      <p:pic>
        <p:nvPicPr>
          <p:cNvPr id="6152" name="Picture 8" descr="C:\Users\1\Documents\2 часть фото нано\конкурс рисунков\DSC012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5075802"/>
            <a:ext cx="2376264" cy="1782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dirty="0" smtClean="0">
                <a:solidFill>
                  <a:srgbClr val="FF0000"/>
                </a:solidFill>
              </a:rPr>
              <a:t>Подведение итогов недели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b="1" dirty="0" smtClean="0"/>
              <a:t>16 мероприятий</a:t>
            </a:r>
            <a:endParaRPr lang="ru-RU" dirty="0" smtClean="0"/>
          </a:p>
          <a:p>
            <a:r>
              <a:rPr lang="ru-RU" b="1" dirty="0" smtClean="0"/>
              <a:t>325 Участников</a:t>
            </a:r>
          </a:p>
          <a:p>
            <a:r>
              <a:rPr lang="ru-RU" b="1" dirty="0" smtClean="0"/>
              <a:t>2 - Отправлены материалы на сайт гимназии</a:t>
            </a:r>
          </a:p>
          <a:p>
            <a:r>
              <a:rPr lang="ru-RU" b="1" dirty="0" smtClean="0"/>
              <a:t>Отправлены материалы на сайт </a:t>
            </a:r>
            <a:r>
              <a:rPr lang="ru-RU" b="1" dirty="0" err="1" smtClean="0"/>
              <a:t>Роснано</a:t>
            </a:r>
            <a:endParaRPr lang="ru-RU" b="1" dirty="0" smtClean="0"/>
          </a:p>
          <a:p>
            <a:r>
              <a:rPr lang="ru-RU" b="1" dirty="0" smtClean="0"/>
              <a:t>Отправлены материалы на сайт </a:t>
            </a:r>
            <a:endParaRPr lang="ru-RU" dirty="0"/>
          </a:p>
        </p:txBody>
      </p:sp>
      <p:pic>
        <p:nvPicPr>
          <p:cNvPr id="4" name="Рисунок 3" descr="низ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81128"/>
            <a:ext cx="9144000" cy="15567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13.03.17 Викторины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«</a:t>
            </a:r>
            <a:r>
              <a:rPr lang="ru-RU" dirty="0" err="1" smtClean="0">
                <a:solidFill>
                  <a:srgbClr val="FF0000"/>
                </a:solidFill>
              </a:rPr>
              <a:t>НАНОмир</a:t>
            </a:r>
            <a:r>
              <a:rPr lang="ru-RU" dirty="0" smtClean="0">
                <a:solidFill>
                  <a:srgbClr val="FF0000"/>
                </a:solidFill>
              </a:rPr>
              <a:t>  вокруг  нас!»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256624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b="1" dirty="0" smtClean="0"/>
              <a:t>Участники 9А-23, 9Б-18, 11А-17</a:t>
            </a:r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F:\2017 -НЕДЕЛЯ Выс.техн\101MSDCF\DSC01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49180"/>
            <a:ext cx="2411760" cy="1808820"/>
          </a:xfrm>
          <a:prstGeom prst="rect">
            <a:avLst/>
          </a:prstGeom>
          <a:noFill/>
        </p:spPr>
      </p:pic>
      <p:pic>
        <p:nvPicPr>
          <p:cNvPr id="4" name="Picture 3" descr="F:\2017 -НЕДЕЛЯ Выс.техн\101MSDCF\DSC01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129808"/>
            <a:ext cx="2304256" cy="1728192"/>
          </a:xfrm>
          <a:prstGeom prst="rect">
            <a:avLst/>
          </a:prstGeom>
          <a:noFill/>
        </p:spPr>
      </p:pic>
      <p:pic>
        <p:nvPicPr>
          <p:cNvPr id="1028" name="Picture 4" descr="F:\2017 -НЕДЕЛЯ Выс.техн\101MSDCF\DSC01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1" y="5085184"/>
            <a:ext cx="2363754" cy="1772816"/>
          </a:xfrm>
          <a:prstGeom prst="rect">
            <a:avLst/>
          </a:prstGeom>
          <a:noFill/>
        </p:spPr>
      </p:pic>
      <p:pic>
        <p:nvPicPr>
          <p:cNvPr id="1029" name="Picture 5" descr="F:\2017 -НЕДЕЛЯ Выс.техн\101MSDCF\DSC011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556792"/>
            <a:ext cx="2448272" cy="1836204"/>
          </a:xfrm>
          <a:prstGeom prst="rect">
            <a:avLst/>
          </a:prstGeom>
          <a:noFill/>
        </p:spPr>
      </p:pic>
      <p:pic>
        <p:nvPicPr>
          <p:cNvPr id="1030" name="Picture 6" descr="F:\2017 -НЕДЕЛЯ Выс.техн\101MSDCF\DSC011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1672" y="1124744"/>
            <a:ext cx="2952328" cy="2214246"/>
          </a:xfrm>
          <a:prstGeom prst="rect">
            <a:avLst/>
          </a:prstGeom>
          <a:noFill/>
        </p:spPr>
      </p:pic>
      <p:pic>
        <p:nvPicPr>
          <p:cNvPr id="1032" name="Picture 8" descr="F:\2017 -НЕДЕЛЯ Выс.техн\101MSDCF\DSC011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1556792"/>
            <a:ext cx="2400267" cy="1800200"/>
          </a:xfrm>
          <a:prstGeom prst="rect">
            <a:avLst/>
          </a:prstGeom>
          <a:noFill/>
        </p:spPr>
      </p:pic>
      <p:pic>
        <p:nvPicPr>
          <p:cNvPr id="1033" name="Picture 9" descr="F:\2017 -НЕДЕЛЯ Выс.техн\101MSDCF\DSC0119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429000"/>
            <a:ext cx="2075723" cy="1556792"/>
          </a:xfrm>
          <a:prstGeom prst="rect">
            <a:avLst/>
          </a:prstGeom>
          <a:noFill/>
        </p:spPr>
      </p:pic>
      <p:pic>
        <p:nvPicPr>
          <p:cNvPr id="1034" name="Picture 10" descr="F:\2017 -НЕДЕЛЯ Выс.техн\101MSDCF\DSC012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720" y="3347610"/>
            <a:ext cx="2376264" cy="1782198"/>
          </a:xfrm>
          <a:prstGeom prst="rect">
            <a:avLst/>
          </a:prstGeom>
          <a:noFill/>
        </p:spPr>
      </p:pic>
      <p:pic>
        <p:nvPicPr>
          <p:cNvPr id="1035" name="Picture 11" descr="F:\2017 -НЕДЕЛЯ Выс.техн\101MSDCF\DSC0120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3356992"/>
            <a:ext cx="2376264" cy="1782198"/>
          </a:xfrm>
          <a:prstGeom prst="rect">
            <a:avLst/>
          </a:prstGeom>
          <a:noFill/>
        </p:spPr>
      </p:pic>
      <p:pic>
        <p:nvPicPr>
          <p:cNvPr id="1036" name="Picture 12" descr="F:\2017 -НЕДЕЛЯ Выс.техн\101MSDCF\DSC0121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9744" y="3356992"/>
            <a:ext cx="2304256" cy="1728192"/>
          </a:xfrm>
          <a:prstGeom prst="rect">
            <a:avLst/>
          </a:prstGeom>
          <a:noFill/>
        </p:spPr>
      </p:pic>
      <p:pic>
        <p:nvPicPr>
          <p:cNvPr id="1037" name="Picture 13" descr="F:\2017 -НЕДЕЛЯ Выс.техн\101MSDCF\DSC0113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249" y="5103186"/>
            <a:ext cx="2339752" cy="1754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Гимн атома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64703"/>
          <a:ext cx="9144000" cy="6093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52332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9 А</a:t>
                      </a:r>
                    </a:p>
                    <a:p>
                      <a:r>
                        <a:rPr lang="ru-RU" b="1" dirty="0" smtClean="0"/>
                        <a:t>Я – мирный атом!</a:t>
                      </a:r>
                      <a:r>
                        <a:rPr lang="ru-RU" b="1" baseline="0" dirty="0" smtClean="0"/>
                        <a:t> Звездные просторы, </a:t>
                      </a:r>
                    </a:p>
                    <a:p>
                      <a:r>
                        <a:rPr lang="ru-RU" b="1" baseline="0" dirty="0" smtClean="0"/>
                        <a:t>Своим полетом оживить хочу!</a:t>
                      </a:r>
                    </a:p>
                    <a:p>
                      <a:r>
                        <a:rPr lang="ru-RU" b="1" baseline="0" dirty="0" smtClean="0"/>
                        <a:t>Вселенной черные минуя коридоры,</a:t>
                      </a:r>
                    </a:p>
                    <a:p>
                      <a:r>
                        <a:rPr lang="ru-RU" b="1" baseline="0" dirty="0" smtClean="0"/>
                        <a:t>Я скоро в каждый дом Земли войду!</a:t>
                      </a:r>
                      <a:endParaRPr lang="ru-RU" b="1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9 А</a:t>
                      </a:r>
                    </a:p>
                    <a:p>
                      <a:r>
                        <a:rPr lang="ru-RU" b="1" dirty="0" smtClean="0"/>
                        <a:t>На станции серена бом-бом-бом,</a:t>
                      </a:r>
                    </a:p>
                    <a:p>
                      <a:r>
                        <a:rPr lang="ru-RU" b="1" dirty="0" smtClean="0"/>
                        <a:t>Атомы бушуют бом-бом-бом,</a:t>
                      </a:r>
                    </a:p>
                    <a:p>
                      <a:r>
                        <a:rPr lang="ru-RU" b="1" dirty="0" smtClean="0"/>
                        <a:t>Энергией мы можем снабдить целый дом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Только впустите к нам  нейтрон!</a:t>
                      </a:r>
                      <a:endParaRPr lang="ru-RU" b="1" dirty="0"/>
                    </a:p>
                  </a:txBody>
                  <a:tcPr>
                    <a:noFill/>
                  </a:tcPr>
                </a:tc>
              </a:tr>
              <a:tr h="152332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9 А</a:t>
                      </a:r>
                    </a:p>
                    <a:p>
                      <a:r>
                        <a:rPr lang="ru-RU" b="1" dirty="0" smtClean="0"/>
                        <a:t>Атомы -  </a:t>
                      </a:r>
                      <a:r>
                        <a:rPr lang="ru-RU" b="1" dirty="0" err="1" smtClean="0"/>
                        <a:t>супер</a:t>
                      </a:r>
                      <a:r>
                        <a:rPr lang="ru-RU" b="1" dirty="0" smtClean="0"/>
                        <a:t>, Атомы –</a:t>
                      </a:r>
                      <a:r>
                        <a:rPr lang="ru-RU" b="1" baseline="0" dirty="0" smtClean="0"/>
                        <a:t> класс!</a:t>
                      </a:r>
                    </a:p>
                    <a:p>
                      <a:r>
                        <a:rPr lang="ru-RU" b="1" baseline="0" dirty="0" smtClean="0"/>
                        <a:t>Источник энергии они для нас!</a:t>
                      </a:r>
                    </a:p>
                    <a:p>
                      <a:r>
                        <a:rPr lang="ru-RU" b="1" baseline="0" dirty="0" smtClean="0"/>
                        <a:t>Греют нам дом, греют нам тело,</a:t>
                      </a:r>
                    </a:p>
                    <a:p>
                      <a:r>
                        <a:rPr lang="ru-RU" b="1" baseline="0" dirty="0" smtClean="0"/>
                        <a:t>Атомы –</a:t>
                      </a:r>
                      <a:r>
                        <a:rPr lang="ru-RU" b="1" baseline="0" dirty="0" err="1" smtClean="0"/>
                        <a:t>супер</a:t>
                      </a:r>
                      <a:r>
                        <a:rPr lang="ru-RU" b="1" baseline="0" dirty="0" smtClean="0"/>
                        <a:t>- делают своё дело!</a:t>
                      </a:r>
                      <a:endParaRPr lang="ru-RU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9 Б</a:t>
                      </a:r>
                    </a:p>
                    <a:p>
                      <a:r>
                        <a:rPr lang="ru-RU" b="1" dirty="0" smtClean="0"/>
                        <a:t>О атом великий! Он мира конструктор!</a:t>
                      </a:r>
                    </a:p>
                    <a:p>
                      <a:r>
                        <a:rPr lang="ru-RU" b="1" dirty="0" smtClean="0"/>
                        <a:t> Он создал Вселенную, всю нашу жизнь!</a:t>
                      </a:r>
                    </a:p>
                    <a:p>
                      <a:r>
                        <a:rPr lang="ru-RU" b="1" dirty="0" smtClean="0"/>
                        <a:t>Ему благодарны все люди Земли!</a:t>
                      </a:r>
                    </a:p>
                    <a:p>
                      <a:r>
                        <a:rPr lang="ru-RU" b="1" dirty="0" smtClean="0"/>
                        <a:t>Спасибо</a:t>
                      </a:r>
                      <a:r>
                        <a:rPr lang="ru-RU" b="1" baseline="0" dirty="0" smtClean="0"/>
                        <a:t> ученым- укротить его смогли!</a:t>
                      </a:r>
                      <a:endParaRPr lang="ru-RU" b="1" dirty="0" smtClean="0"/>
                    </a:p>
                  </a:txBody>
                  <a:tcPr>
                    <a:noFill/>
                  </a:tcPr>
                </a:tc>
              </a:tr>
              <a:tr h="152332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9 Б</a:t>
                      </a:r>
                    </a:p>
                    <a:p>
                      <a:r>
                        <a:rPr lang="ru-RU" b="1" dirty="0" smtClean="0"/>
                        <a:t>Собрать нужно много частиц всех сортов</a:t>
                      </a:r>
                    </a:p>
                    <a:p>
                      <a:r>
                        <a:rPr lang="ru-RU" b="1" dirty="0" smtClean="0"/>
                        <a:t>И атом, пожалуйста, вот он,</a:t>
                      </a:r>
                      <a:r>
                        <a:rPr lang="ru-RU" b="1" baseline="0" dirty="0" smtClean="0"/>
                        <a:t> готов!</a:t>
                      </a:r>
                    </a:p>
                    <a:p>
                      <a:r>
                        <a:rPr lang="ru-RU" b="1" baseline="0" dirty="0" smtClean="0"/>
                        <a:t>Но атомам мы скажем снова и снова:</a:t>
                      </a:r>
                    </a:p>
                    <a:p>
                      <a:r>
                        <a:rPr lang="ru-RU" b="1" baseline="0" dirty="0" smtClean="0"/>
                        <a:t>«Ваше величество, будьте готовы!»</a:t>
                      </a:r>
                      <a:endParaRPr lang="ru-RU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9Б</a:t>
                      </a:r>
                    </a:p>
                    <a:p>
                      <a:r>
                        <a:rPr lang="ru-RU" b="1" dirty="0" smtClean="0"/>
                        <a:t>Мы – нуклоны, Мы – одно,</a:t>
                      </a:r>
                    </a:p>
                    <a:p>
                      <a:r>
                        <a:rPr lang="ru-RU" b="1" dirty="0" smtClean="0"/>
                        <a:t>Я – протон, а ты – нейтрон,</a:t>
                      </a:r>
                    </a:p>
                    <a:p>
                      <a:r>
                        <a:rPr lang="ru-RU" b="1" dirty="0" smtClean="0"/>
                        <a:t>Вместе -</a:t>
                      </a:r>
                      <a:r>
                        <a:rPr lang="ru-RU" b="1" baseline="0" dirty="0" smtClean="0"/>
                        <a:t> мы ядро!</a:t>
                      </a:r>
                      <a:endParaRPr lang="ru-RU" b="1" dirty="0"/>
                    </a:p>
                  </a:txBody>
                  <a:tcPr>
                    <a:noFill/>
                  </a:tcPr>
                </a:tc>
              </a:tr>
              <a:tr h="152332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11 А</a:t>
                      </a:r>
                    </a:p>
                    <a:p>
                      <a:r>
                        <a:rPr lang="ru-RU" b="1" dirty="0" smtClean="0"/>
                        <a:t>Хоть атом глазу и не виден</a:t>
                      </a:r>
                    </a:p>
                    <a:p>
                      <a:r>
                        <a:rPr lang="ru-RU" b="1" dirty="0" smtClean="0"/>
                        <a:t>Он главный в жизни элемент!</a:t>
                      </a:r>
                    </a:p>
                    <a:p>
                      <a:r>
                        <a:rPr lang="ru-RU" b="1" dirty="0" smtClean="0"/>
                        <a:t>Вселенной главный он строитель,</a:t>
                      </a:r>
                    </a:p>
                    <a:p>
                      <a:r>
                        <a:rPr lang="ru-RU" b="1" dirty="0" smtClean="0"/>
                        <a:t>Для всех вещей он – как цемент!</a:t>
                      </a:r>
                      <a:endParaRPr lang="ru-RU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11 А</a:t>
                      </a:r>
                    </a:p>
                    <a:p>
                      <a:r>
                        <a:rPr lang="ru-RU" b="1" dirty="0" smtClean="0"/>
                        <a:t>Электроны вокруг ядра,</a:t>
                      </a:r>
                    </a:p>
                    <a:p>
                      <a:r>
                        <a:rPr lang="ru-RU" b="1" dirty="0" smtClean="0"/>
                        <a:t>А внутри ядра-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 теснота,</a:t>
                      </a:r>
                    </a:p>
                    <a:p>
                      <a:r>
                        <a:rPr lang="ru-RU" b="1" dirty="0" smtClean="0"/>
                        <a:t>Там протоны, много нейтронов,</a:t>
                      </a:r>
                    </a:p>
                    <a:p>
                      <a:r>
                        <a:rPr lang="ru-RU" b="1" dirty="0" smtClean="0"/>
                        <a:t>И энергия  в сгустке фотонов!</a:t>
                      </a:r>
                      <a:endParaRPr lang="ru-RU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14.03.16 Круглый  стол  «Профессии  мира  НАНО»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F:\2016 -НЕДЕЛЯ Выс.Техн\Нано неделя-16\DSC00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023574"/>
            <a:ext cx="5112568" cy="383442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1800200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ru-RU" b="1" dirty="0" smtClean="0"/>
              <a:t>11 класс 18 участников    </a:t>
            </a:r>
            <a:r>
              <a:rPr lang="ru-RU" dirty="0" smtClean="0"/>
              <a:t> </a:t>
            </a:r>
            <a:r>
              <a:rPr lang="ru-RU" b="1" dirty="0" smtClean="0"/>
              <a:t>Учитель Шуваева И.П. </a:t>
            </a:r>
          </a:p>
          <a:p>
            <a:pPr>
              <a:buNone/>
            </a:pPr>
            <a:r>
              <a:rPr lang="ru-RU" b="1" dirty="0" smtClean="0"/>
              <a:t> «</a:t>
            </a:r>
            <a:r>
              <a:rPr lang="ru-RU" b="1" dirty="0" err="1" smtClean="0"/>
              <a:t>Нанотехнологии</a:t>
            </a:r>
            <a:r>
              <a:rPr lang="ru-RU" b="1" dirty="0" smtClean="0"/>
              <a:t> внутри и снаружи нас» </a:t>
            </a:r>
          </a:p>
          <a:p>
            <a:pPr>
              <a:buNone/>
            </a:pPr>
            <a:r>
              <a:rPr lang="ru-RU" b="1" dirty="0" err="1" smtClean="0"/>
              <a:t>Нанотехнологии</a:t>
            </a:r>
            <a:r>
              <a:rPr lang="ru-RU" b="1" dirty="0" smtClean="0"/>
              <a:t> в медицине                        </a:t>
            </a:r>
          </a:p>
          <a:p>
            <a:pPr>
              <a:buNone/>
            </a:pPr>
            <a:r>
              <a:rPr lang="ru-RU" b="1" dirty="0" err="1" smtClean="0"/>
              <a:t>Нанотехнологии</a:t>
            </a:r>
            <a:r>
              <a:rPr lang="ru-RU" b="1" dirty="0" smtClean="0"/>
              <a:t> в электронике                     </a:t>
            </a:r>
          </a:p>
          <a:p>
            <a:pPr>
              <a:buNone/>
            </a:pPr>
            <a:r>
              <a:rPr lang="ru-RU" b="1" dirty="0" err="1" smtClean="0"/>
              <a:t>Нанотехнологии</a:t>
            </a:r>
            <a:r>
              <a:rPr lang="ru-RU" b="1" dirty="0" smtClean="0"/>
              <a:t> для космоса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4401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14.03.16 Центр атомной энергетики ДГТУ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Тематическая лекция «Луч смерти Николы Тесла»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1296144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6146" name="Picture 2" descr="F:\2017 -НЕДЕЛЯ Выс.техн\101MSDCF\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2843808" cy="2132856"/>
          </a:xfrm>
          <a:prstGeom prst="rect">
            <a:avLst/>
          </a:prstGeom>
          <a:noFill/>
        </p:spPr>
      </p:pic>
      <p:pic>
        <p:nvPicPr>
          <p:cNvPr id="6147" name="Picture 3" descr="F:\2017 -НЕДЕЛЯ Выс.техн\101MSDCF\1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564904"/>
            <a:ext cx="3007883" cy="2255912"/>
          </a:xfrm>
          <a:prstGeom prst="rect">
            <a:avLst/>
          </a:prstGeom>
          <a:noFill/>
        </p:spPr>
      </p:pic>
      <p:pic>
        <p:nvPicPr>
          <p:cNvPr id="6148" name="Picture 4" descr="F:\2017 -НЕДЕЛЯ Выс.техн\101MSDCF\1 (1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8171" y="4581128"/>
            <a:ext cx="3035829" cy="2276872"/>
          </a:xfrm>
          <a:prstGeom prst="rect">
            <a:avLst/>
          </a:prstGeom>
          <a:noFill/>
        </p:spPr>
      </p:pic>
      <p:pic>
        <p:nvPicPr>
          <p:cNvPr id="6151" name="Picture 7" descr="F:\2017 -НЕДЕЛЯ Выс.техн\101MSDCF\1 (1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602088"/>
            <a:ext cx="3007883" cy="2255912"/>
          </a:xfrm>
          <a:prstGeom prst="rect">
            <a:avLst/>
          </a:prstGeom>
          <a:noFill/>
        </p:spPr>
      </p:pic>
      <p:pic>
        <p:nvPicPr>
          <p:cNvPr id="6152" name="Picture 8" descr="F:\2017 -НЕДЕЛЯ Выс.техн\101MSDCF\1 (1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92896"/>
            <a:ext cx="2915816" cy="2186862"/>
          </a:xfrm>
          <a:prstGeom prst="rect">
            <a:avLst/>
          </a:prstGeom>
          <a:noFill/>
        </p:spPr>
      </p:pic>
      <p:pic>
        <p:nvPicPr>
          <p:cNvPr id="6153" name="Picture 9" descr="F:\2017 -НЕДЕЛЯ Выс.техн\101MSDCF\1 (20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060848"/>
            <a:ext cx="2880320" cy="2160240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858062"/>
              </p:ext>
            </p:extLst>
          </p:nvPr>
        </p:nvGraphicFramePr>
        <p:xfrm>
          <a:off x="0" y="1556792"/>
          <a:ext cx="8964488" cy="731520"/>
        </p:xfrm>
        <a:graphic>
          <a:graphicData uri="http://schemas.openxmlformats.org/drawingml/2006/table">
            <a:tbl>
              <a:tblPr/>
              <a:tblGrid>
                <a:gridCol w="8964488"/>
              </a:tblGrid>
              <a:tr h="648072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Старший преподаватель ДГТУ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 Василий Владимирович</a:t>
                      </a:r>
                      <a:r>
                        <a:rPr lang="ru-RU" sz="24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Савченко</a:t>
                      </a:r>
                    </a:p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8 </a:t>
                      </a:r>
                      <a:r>
                        <a:rPr lang="ru-RU" sz="2400" smtClean="0"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ru-RU" sz="2400" baseline="0" smtClean="0">
                          <a:latin typeface="Times New Roman"/>
                          <a:ea typeface="Times New Roman"/>
                        </a:rPr>
                        <a:t> класс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15.03.2017 </a:t>
            </a:r>
            <a:r>
              <a:rPr lang="ru-RU" sz="3600" dirty="0" smtClean="0">
                <a:solidFill>
                  <a:srgbClr val="FF0000"/>
                </a:solidFill>
              </a:rPr>
              <a:t>Урок-игра «Единицы измерений»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«Моделирование процесса столкновения ядер» (5-7 класс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8964488" cy="446453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Участники: 7 А – 20,   7 Б- 18</a:t>
            </a:r>
            <a:endParaRPr lang="ru-RU" b="1" dirty="0"/>
          </a:p>
        </p:txBody>
      </p:sp>
      <p:pic>
        <p:nvPicPr>
          <p:cNvPr id="2050" name="Picture 2" descr="F:\2017 -НЕДЕЛЯ Выс.техн\101MSDCF\DSC01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420888"/>
            <a:ext cx="2771800" cy="2078850"/>
          </a:xfrm>
          <a:prstGeom prst="rect">
            <a:avLst/>
          </a:prstGeom>
          <a:noFill/>
        </p:spPr>
      </p:pic>
      <p:pic>
        <p:nvPicPr>
          <p:cNvPr id="2051" name="Picture 3" descr="F:\2017 -НЕДЕЛЯ Выс.техн\101MSDCF\DSC01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492896"/>
            <a:ext cx="2568285" cy="1926214"/>
          </a:xfrm>
          <a:prstGeom prst="rect">
            <a:avLst/>
          </a:prstGeom>
          <a:noFill/>
        </p:spPr>
      </p:pic>
      <p:pic>
        <p:nvPicPr>
          <p:cNvPr id="2053" name="Picture 5" descr="F:\2017 -НЕДЕЛЯ Выс.техн\101MSDCF\DSC012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564904"/>
            <a:ext cx="2688299" cy="2016224"/>
          </a:xfrm>
          <a:prstGeom prst="rect">
            <a:avLst/>
          </a:prstGeom>
          <a:noFill/>
        </p:spPr>
      </p:pic>
      <p:pic>
        <p:nvPicPr>
          <p:cNvPr id="2054" name="Picture 6" descr="F:\2017 -НЕДЕЛЯ Выс.техн\101MSDCF\DSC012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509120"/>
            <a:ext cx="2880320" cy="2160240"/>
          </a:xfrm>
          <a:prstGeom prst="rect">
            <a:avLst/>
          </a:prstGeom>
          <a:noFill/>
        </p:spPr>
      </p:pic>
      <p:pic>
        <p:nvPicPr>
          <p:cNvPr id="2056" name="Picture 8" descr="F:\2017 -НЕДЕЛЯ Выс.техн\101MSDCF\DSC012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65104"/>
            <a:ext cx="3323862" cy="2492896"/>
          </a:xfrm>
          <a:prstGeom prst="rect">
            <a:avLst/>
          </a:prstGeom>
          <a:noFill/>
        </p:spPr>
      </p:pic>
      <p:pic>
        <p:nvPicPr>
          <p:cNvPr id="2057" name="Picture 9" descr="F:\2017 -НЕДЕЛЯ Выс.техн\101MSDCF\DSC012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563126"/>
            <a:ext cx="3059832" cy="2294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dirty="0" smtClean="0">
                <a:solidFill>
                  <a:srgbClr val="FF0000"/>
                </a:solidFill>
              </a:rPr>
              <a:t>15.03.2017 Лабораторная работа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40064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«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датчиков мини-лаборатории планшетных регистраторов данных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enshtein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определения влажности, температуры и освещенности помещений» 10 А класс -   гимназистов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:\2017 -НЕДЕЛЯ Выс.техн\101MSDCF\DSC01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2627784" cy="1970838"/>
          </a:xfrm>
          <a:prstGeom prst="rect">
            <a:avLst/>
          </a:prstGeom>
          <a:noFill/>
        </p:spPr>
      </p:pic>
      <p:pic>
        <p:nvPicPr>
          <p:cNvPr id="1027" name="Picture 3" descr="F:\2017 -НЕДЕЛЯ Выс.техн\101MSDCF\DSC01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725145"/>
            <a:ext cx="2843807" cy="2132855"/>
          </a:xfrm>
          <a:prstGeom prst="rect">
            <a:avLst/>
          </a:prstGeom>
          <a:noFill/>
        </p:spPr>
      </p:pic>
      <p:pic>
        <p:nvPicPr>
          <p:cNvPr id="1028" name="Picture 4" descr="F:\2017 -НЕДЕЛЯ Выс.техн\101MSDCF\DSC012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636912"/>
            <a:ext cx="2736304" cy="2052228"/>
          </a:xfrm>
          <a:prstGeom prst="rect">
            <a:avLst/>
          </a:prstGeom>
          <a:noFill/>
        </p:spPr>
      </p:pic>
      <p:pic>
        <p:nvPicPr>
          <p:cNvPr id="1029" name="Picture 5" descr="F:\2017 -НЕДЕЛЯ Выс.техн\101MSDCF\DSC012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618910"/>
            <a:ext cx="2771800" cy="2078850"/>
          </a:xfrm>
          <a:prstGeom prst="rect">
            <a:avLst/>
          </a:prstGeom>
          <a:noFill/>
        </p:spPr>
      </p:pic>
      <p:pic>
        <p:nvPicPr>
          <p:cNvPr id="1030" name="Picture 6" descr="F:\2017 -НЕДЕЛЯ Выс.техн\101MSDCF\DSC012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79150"/>
            <a:ext cx="2771800" cy="2078850"/>
          </a:xfrm>
          <a:prstGeom prst="rect">
            <a:avLst/>
          </a:prstGeom>
          <a:noFill/>
        </p:spPr>
      </p:pic>
      <p:pic>
        <p:nvPicPr>
          <p:cNvPr id="1031" name="Picture 7" descr="F:\2017 -НЕДЕЛЯ Выс.техн\101MSDCF\DSC012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4725144"/>
            <a:ext cx="2843808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16.03.16  Чемпионат по поиску информации в Интернете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176464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Вопросы: 1. </a:t>
            </a:r>
            <a:r>
              <a:rPr lang="ru-RU" b="1" dirty="0" err="1" smtClean="0">
                <a:solidFill>
                  <a:srgbClr val="FF0000"/>
                </a:solidFill>
              </a:rPr>
              <a:t>Нанотехнологии</a:t>
            </a:r>
            <a:r>
              <a:rPr lang="ru-RU" b="1" dirty="0" smtClean="0">
                <a:solidFill>
                  <a:srgbClr val="FF0000"/>
                </a:solidFill>
              </a:rPr>
              <a:t> в нашей жизни</a:t>
            </a:r>
          </a:p>
          <a:p>
            <a:pPr fontAlgn="base">
              <a:buNone/>
            </a:pPr>
            <a:r>
              <a:rPr lang="ru-RU" b="1" dirty="0" smtClean="0">
                <a:solidFill>
                  <a:srgbClr val="FF0000"/>
                </a:solidFill>
              </a:rPr>
              <a:t>2.Использование многогранников в строительстве</a:t>
            </a:r>
          </a:p>
          <a:p>
            <a:pPr fontAlgn="base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Участники</a:t>
            </a:r>
            <a:r>
              <a:rPr lang="ru-RU" sz="2000" b="1" dirty="0" smtClean="0"/>
              <a:t> –7А – 19:   Победители </a:t>
            </a:r>
            <a:r>
              <a:rPr lang="ru-RU" sz="2000" b="1" dirty="0" err="1" smtClean="0"/>
              <a:t>Гюльмамедов</a:t>
            </a:r>
            <a:r>
              <a:rPr lang="ru-RU" sz="2000" b="1" dirty="0" smtClean="0"/>
              <a:t> Давид и </a:t>
            </a:r>
            <a:r>
              <a:rPr lang="ru-RU" sz="2000" b="1" dirty="0" err="1" smtClean="0"/>
              <a:t>Лизавин</a:t>
            </a:r>
            <a:r>
              <a:rPr lang="ru-RU" sz="2000" b="1" dirty="0" smtClean="0"/>
              <a:t> Никита</a:t>
            </a:r>
          </a:p>
          <a:p>
            <a:pPr fontAlgn="base">
              <a:buNone/>
            </a:pPr>
            <a:r>
              <a:rPr lang="ru-RU" sz="2000" b="1" dirty="0" smtClean="0"/>
              <a:t>                 8А- 16:           Победители  Калашникова Мария и </a:t>
            </a:r>
            <a:r>
              <a:rPr lang="ru-RU" sz="2000" b="1" dirty="0" err="1" smtClean="0"/>
              <a:t>Богун</a:t>
            </a:r>
            <a:r>
              <a:rPr lang="ru-RU" sz="2000" b="1" dirty="0" smtClean="0"/>
              <a:t> Никита</a:t>
            </a:r>
          </a:p>
          <a:p>
            <a:pPr fontAlgn="base">
              <a:buNone/>
            </a:pPr>
            <a:r>
              <a:rPr lang="ru-RU" sz="2000" b="1" dirty="0" smtClean="0"/>
              <a:t>                 9А – 20:          Победители </a:t>
            </a:r>
            <a:r>
              <a:rPr lang="ru-RU" sz="2000" b="1" dirty="0" err="1" smtClean="0"/>
              <a:t>Гамидова</a:t>
            </a:r>
            <a:r>
              <a:rPr lang="ru-RU" sz="2000" b="1" dirty="0" smtClean="0"/>
              <a:t> и Савченко Егор</a:t>
            </a:r>
          </a:p>
          <a:p>
            <a:pPr fontAlgn="base">
              <a:buNone/>
            </a:pPr>
            <a:endParaRPr lang="ru-RU" sz="2000" b="1" dirty="0" smtClean="0"/>
          </a:p>
          <a:p>
            <a:pPr fontAlgn="base">
              <a:buNone/>
            </a:pPr>
            <a:endParaRPr lang="ru-RU" b="1" dirty="0" smtClean="0"/>
          </a:p>
          <a:p>
            <a:pPr fontAlgn="base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6" name="Picture 2" descr="C:\Users\1\Documents\2 часть фото нано\Чемпионат по поиску инф\DSC01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14698"/>
            <a:ext cx="3131840" cy="2317778"/>
          </a:xfrm>
          <a:prstGeom prst="rect">
            <a:avLst/>
          </a:prstGeom>
          <a:noFill/>
        </p:spPr>
      </p:pic>
      <p:pic>
        <p:nvPicPr>
          <p:cNvPr id="1028" name="Picture 4" descr="C:\Users\1\Documents\2 часть фото нано\Чемпионат по поиску инф\DSC01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429000"/>
            <a:ext cx="2555776" cy="1916832"/>
          </a:xfrm>
          <a:prstGeom prst="rect">
            <a:avLst/>
          </a:prstGeom>
          <a:noFill/>
        </p:spPr>
      </p:pic>
      <p:pic>
        <p:nvPicPr>
          <p:cNvPr id="1029" name="Picture 5" descr="C:\Users\1\Documents\2 часть фото нано\Чемпионат по поиску инф\DSC012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643754"/>
            <a:ext cx="2952328" cy="2214246"/>
          </a:xfrm>
          <a:prstGeom prst="rect">
            <a:avLst/>
          </a:prstGeom>
          <a:noFill/>
        </p:spPr>
      </p:pic>
      <p:pic>
        <p:nvPicPr>
          <p:cNvPr id="1030" name="Picture 6" descr="C:\Users\1\Documents\2 часть фото нано\Чемпионат по поиску инф\DSC012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869160"/>
            <a:ext cx="2843808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16.03.16 </a:t>
            </a:r>
            <a:r>
              <a:rPr lang="ru-RU" dirty="0" smtClean="0">
                <a:solidFill>
                  <a:srgbClr val="FF0000"/>
                </a:solidFill>
              </a:rPr>
              <a:t>Эталонный урок «Моделирование процесса столкновения ядер» (9-11класс)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Участники 9А – 20</a:t>
            </a:r>
            <a:endParaRPr lang="ru-RU" dirty="0"/>
          </a:p>
        </p:txBody>
      </p:sp>
      <p:pic>
        <p:nvPicPr>
          <p:cNvPr id="2050" name="Picture 2" descr="C:\Users\1\Documents\2 часть фото нано\Чемпионат по поиску инф\DSC01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2843808" cy="2132856"/>
          </a:xfrm>
          <a:prstGeom prst="rect">
            <a:avLst/>
          </a:prstGeom>
          <a:noFill/>
        </p:spPr>
      </p:pic>
      <p:pic>
        <p:nvPicPr>
          <p:cNvPr id="2051" name="Picture 3" descr="C:\Users\1\Documents\2 часть фото нано\Чемпионат по поиску инф\DSC01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221088"/>
            <a:ext cx="3168352" cy="2376264"/>
          </a:xfrm>
          <a:prstGeom prst="rect">
            <a:avLst/>
          </a:prstGeom>
          <a:noFill/>
        </p:spPr>
      </p:pic>
      <p:pic>
        <p:nvPicPr>
          <p:cNvPr id="2052" name="Picture 4" descr="C:\Users\1\Documents\2 часть фото нано\Чемпионат по поиску инф\DSC012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844824"/>
            <a:ext cx="3131840" cy="2348880"/>
          </a:xfrm>
          <a:prstGeom prst="rect">
            <a:avLst/>
          </a:prstGeom>
          <a:noFill/>
        </p:spPr>
      </p:pic>
      <p:pic>
        <p:nvPicPr>
          <p:cNvPr id="2053" name="Picture 5" descr="C:\Users\1\Documents\2 часть фото нано\Чемпионат по поиску инф\DSC012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204864"/>
            <a:ext cx="2808312" cy="2106234"/>
          </a:xfrm>
          <a:prstGeom prst="rect">
            <a:avLst/>
          </a:prstGeom>
          <a:noFill/>
        </p:spPr>
      </p:pic>
      <p:pic>
        <p:nvPicPr>
          <p:cNvPr id="2054" name="Picture 6" descr="C:\Users\1\Documents\2 часть фото нано\Чемпионат по поиску инф\DSC012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581128"/>
            <a:ext cx="2819805" cy="2114854"/>
          </a:xfrm>
          <a:prstGeom prst="rect">
            <a:avLst/>
          </a:prstGeom>
          <a:noFill/>
        </p:spPr>
      </p:pic>
      <p:pic>
        <p:nvPicPr>
          <p:cNvPr id="2055" name="Picture 7" descr="C:\Users\1\Documents\2 часть фото нано\Чемпионат по поиску инф\DSC012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430270"/>
            <a:ext cx="2867810" cy="215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8">
      <a:dk1>
        <a:sysClr val="windowText" lastClr="000000"/>
      </a:dk1>
      <a:lt1>
        <a:srgbClr val="000000"/>
      </a:lt1>
      <a:dk2>
        <a:srgbClr val="9EB060"/>
      </a:dk2>
      <a:lt2>
        <a:srgbClr val="000000"/>
      </a:lt2>
      <a:accent1>
        <a:srgbClr val="000000"/>
      </a:accent1>
      <a:accent2>
        <a:srgbClr val="F3A447"/>
      </a:accent2>
      <a:accent3>
        <a:srgbClr val="E7BC29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480</TotalTime>
  <Words>574</Words>
  <Application>Microsoft Office PowerPoint</Application>
  <PresentationFormat>Экран (4:3)</PresentationFormat>
  <Paragraphs>119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МАОУ  «Юридическая гимназия № 9 имени М.М.Сперанского»</vt:lpstr>
      <vt:lpstr>13.03.17 Викторины  «НАНОмир  вокруг  нас!»</vt:lpstr>
      <vt:lpstr>Гимн атома</vt:lpstr>
      <vt:lpstr>14.03.16 Круглый  стол  «Профессии  мира  НАНО»  </vt:lpstr>
      <vt:lpstr>14.03.16 Центр атомной энергетики ДГТУ  Тематическая лекция «Луч смерти Николы Тесла»   </vt:lpstr>
      <vt:lpstr>15.03.2017 Урок-игра «Единицы измерений» «Моделирование процесса столкновения ядер» (5-7 класс) </vt:lpstr>
      <vt:lpstr>15.03.2017 Лабораторная работа  </vt:lpstr>
      <vt:lpstr>16.03.16  Чемпионат по поиску информации в Интернете </vt:lpstr>
      <vt:lpstr>16.03.16 Эталонный урок «Моделирование процесса столкновения ядер» (9-11класс)</vt:lpstr>
      <vt:lpstr>16.03.16 Соревнование в решении задач по теме «Атомное ядро. Радиоактивность» </vt:lpstr>
      <vt:lpstr>ЛАБОРАТОРКА 18.03.2017</vt:lpstr>
      <vt:lpstr>События внеурочной активности школьников, связанные с миром высоких технологий</vt:lpstr>
      <vt:lpstr>Конкурс поделок «Многогранники»</vt:lpstr>
      <vt:lpstr>Конкурс поделок по теме «Космос» </vt:lpstr>
      <vt:lpstr>Конкурс поделок по теме «НАНОМИР»  </vt:lpstr>
      <vt:lpstr>Конкурс рисунков  «Я рисую Вселенную и НАНОмир»</vt:lpstr>
      <vt:lpstr>Подведение итогов недели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«Юридическая гимназия № 9 имени М.М.Сперанского»</dc:title>
  <dc:creator>1</dc:creator>
  <cp:lastModifiedBy>user</cp:lastModifiedBy>
  <cp:revision>53</cp:revision>
  <dcterms:created xsi:type="dcterms:W3CDTF">2016-04-03T14:49:01Z</dcterms:created>
  <dcterms:modified xsi:type="dcterms:W3CDTF">2017-03-20T07:10:32Z</dcterms:modified>
</cp:coreProperties>
</file>