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1233" r:id="rId3"/>
    <p:sldId id="1303" r:id="rId4"/>
    <p:sldId id="1319" r:id="rId5"/>
    <p:sldId id="1320" r:id="rId6"/>
    <p:sldId id="1318" r:id="rId7"/>
    <p:sldId id="1268" r:id="rId8"/>
    <p:sldId id="1304" r:id="rId9"/>
    <p:sldId id="1306" r:id="rId10"/>
    <p:sldId id="1313" r:id="rId11"/>
    <p:sldId id="1315" r:id="rId12"/>
    <p:sldId id="1314" r:id="rId13"/>
    <p:sldId id="1251" r:id="rId14"/>
    <p:sldId id="1252" r:id="rId15"/>
    <p:sldId id="1253" r:id="rId16"/>
    <p:sldId id="1323" r:id="rId17"/>
    <p:sldId id="1296" r:id="rId18"/>
    <p:sldId id="1294" r:id="rId19"/>
    <p:sldId id="1324" r:id="rId20"/>
    <p:sldId id="1271" r:id="rId21"/>
    <p:sldId id="1272" r:id="rId22"/>
    <p:sldId id="1273" r:id="rId23"/>
    <p:sldId id="1274" r:id="rId24"/>
    <p:sldId id="1297" r:id="rId25"/>
    <p:sldId id="1325" r:id="rId26"/>
    <p:sldId id="1300" r:id="rId27"/>
    <p:sldId id="1298" r:id="rId28"/>
    <p:sldId id="1301" r:id="rId29"/>
    <p:sldId id="1259" r:id="rId30"/>
    <p:sldId id="1261" r:id="rId31"/>
    <p:sldId id="1260" r:id="rId32"/>
    <p:sldId id="1286" r:id="rId33"/>
    <p:sldId id="1322" r:id="rId34"/>
    <p:sldId id="128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274E75"/>
    <a:srgbClr val="384E64"/>
    <a:srgbClr val="A8EEFE"/>
    <a:srgbClr val="96EAFE"/>
    <a:srgbClr val="7C5989"/>
    <a:srgbClr val="4D6B89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3AEED-6FAA-4C1A-8C3D-44391978D9F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68E9-A4E7-4813-B068-74AB4BDFE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764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91F291-D525-4B28-A391-F2EDC3D4C570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837BFB-3117-4BB1-ADD4-0FE52694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4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29338A-EF8B-44B1-AF51-DB90FCCABBEE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376C9C-EE3B-4E4F-BCB3-81EABF71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2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4F61C7-ED02-4C50-A1F2-95B9AB9F8B7F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932E59-4656-4803-98F0-E2EA38584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7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3622E2-0FC2-4909-87DF-A854DF5E622B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37B1D6-89EF-45FF-965C-5F5641CC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58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AD3BDF-F015-4F68-8916-913485C1ACC2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E3E22B-C30B-4BCA-83D3-3D4608F3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96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AE3C4B-238C-455C-8788-02D675B6133A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3EE0FE-0334-40DB-B0B0-26451CA04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2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57181D-3D58-4213-8D24-14D3CB5EF2C8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F9DC98-7610-4CEA-89B6-23C302F75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41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E148A1-D27F-435B-8392-5BAE9BC5B86B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6ACC32-C553-40C8-A7CC-BC6F840A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70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424B6-35E6-42DE-A5DC-9C620B81136C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DF83FE-F68F-45CC-A823-9452BE72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84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FB72B9-A3A9-4746-8C92-DCE4D374C5A9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F86DEF-0CEE-4A7D-9DCE-4A868D95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25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11BCA0-514F-4CC0-B61A-3C4E52DF3B79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BC75D6-18CE-4ED4-923A-581908369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66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636EFCC-D7E5-482E-B49F-AC8FD7DEC8F4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2EA1AC-81B7-4B1A-A433-38D085FF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2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56"/>
            <a:ext cx="9144000" cy="3214710"/>
          </a:xfrm>
        </p:spPr>
        <p:txBody>
          <a:bodyPr/>
          <a:lstStyle/>
          <a:p>
            <a:pPr lvl="0">
              <a:defRPr/>
            </a:pPr>
            <a:r>
              <a:rPr lang="ru-RU" sz="4000" b="1" kern="1200" dirty="0">
                <a:solidFill>
                  <a:srgbClr val="110397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4000" b="1" kern="1200" dirty="0">
                <a:solidFill>
                  <a:srgbClr val="110397"/>
                </a:solidFill>
                <a:latin typeface="Arial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11039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Обновленные ФГОС начального и основного общего образования как </a:t>
            </a:r>
            <a:r>
              <a:rPr lang="ru-RU" sz="4000" b="1" dirty="0" smtClean="0">
                <a:solidFill>
                  <a:srgbClr val="110397"/>
                </a:solidFill>
                <a:latin typeface="Times New Roman" pitchFamily="18" charset="0"/>
                <a:cs typeface="Times New Roman" pitchFamily="18" charset="0"/>
              </a:rPr>
              <a:t> механизмы повышения качества  результатов</a:t>
            </a:r>
            <a:r>
              <a:rPr lang="ru-RU" sz="4000" b="1" dirty="0" smtClean="0">
                <a:solidFill>
                  <a:srgbClr val="11039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4000" b="1" kern="1200" dirty="0">
                <a:solidFill>
                  <a:srgbClr val="110397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4000" b="1" kern="1200" dirty="0">
                <a:solidFill>
                  <a:srgbClr val="110397"/>
                </a:solidFill>
                <a:latin typeface="Arial" charset="0"/>
                <a:ea typeface="+mn-ea"/>
                <a:cs typeface="+mn-cs"/>
              </a:rPr>
            </a:br>
            <a:endParaRPr lang="ru-RU" altLang="ru-RU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4429132"/>
            <a:ext cx="7500990" cy="2214578"/>
          </a:xfrm>
        </p:spPr>
        <p:txBody>
          <a:bodyPr/>
          <a:lstStyle/>
          <a:p>
            <a:pPr lvl="0"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Январь 2022</a:t>
            </a:r>
            <a:endParaRPr lang="ru-RU" sz="24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Иванова Н.Б., директор центра модернизации общего образования РИПК и ППРО</a:t>
            </a:r>
          </a:p>
          <a:p>
            <a:pPr lvl="0"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kern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89185272444</a:t>
            </a:r>
          </a:p>
          <a:p>
            <a:pPr lvl="0">
              <a:defRPr/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ivanovanb55@mail.ru</a:t>
            </a:r>
            <a:endParaRPr lang="ru-RU" sz="24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b="1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kern="1200" dirty="0">
              <a:solidFill>
                <a:schemeClr val="accent1"/>
              </a:solidFill>
              <a:latin typeface="Calibri"/>
            </a:endParaRPr>
          </a:p>
          <a:p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ФГОС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07209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34.2. В целях обеспечения реализации программы начального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образованию;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28802"/>
            <a:ext cx="3957638" cy="378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Обновление содержания общего образования</a:t>
            </a:r>
          </a:p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Примерные рабочие программы учебных предметов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000240"/>
            <a:ext cx="4143375" cy="371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 предметные</a:t>
            </a:r>
          </a:p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Универсальные кодификаторы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85720" y="214290"/>
            <a:ext cx="8572500" cy="19304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ФГОС начального и основного общего образования 2022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5857892"/>
            <a:ext cx="8643938" cy="77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ВПР, ОГЭ, ЕГЭ,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PISA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21" t="14246" r="37521" b="22628"/>
          <a:stretch/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78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72" t="19993" r="33067" b="13472"/>
          <a:stretch/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0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Тематический план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43" t="20675" r="50000" b="9444"/>
          <a:stretch/>
        </p:blipFill>
        <p:spPr bwMode="auto">
          <a:xfrm rot="5400000">
            <a:off x="1557952" y="-865260"/>
            <a:ext cx="6028089" cy="914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4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по обществознанию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Финансовая грамотность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Налоговое поведение</a:t>
            </a:r>
          </a:p>
          <a:p>
            <a:pPr marL="514350" indent="-514350">
              <a:buAutoNum type="arabicPeriod"/>
            </a:pPr>
            <a:r>
              <a:rPr lang="ru-RU" sz="3600" b="1" dirty="0" err="1" smtClean="0">
                <a:solidFill>
                  <a:srgbClr val="002060"/>
                </a:solidFill>
              </a:rPr>
              <a:t>Антикоррупционные</a:t>
            </a:r>
            <a:r>
              <a:rPr lang="ru-RU" sz="3600" b="1" dirty="0" smtClean="0">
                <a:solidFill>
                  <a:srgbClr val="002060"/>
                </a:solidFill>
              </a:rPr>
              <a:t> действия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Место России в современном мире. Политика сдерживания России.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Здоровый образ жизни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Информационная безопасность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 Единое содержание общего образования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79704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МИНПРОСВЕЩЕНИЯ РОССИИ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от 31 мая 2021 г. N 286 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 утверждении ФГОС начального общего образования»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ПРИКАЗ от 31 мая 2021 г. N 287 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 утверждении ФГОС основного общего образования»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715436" cy="464347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Утвердить прилагаемый ФГОС начального общего образования.</a:t>
            </a:r>
          </a:p>
          <a:p>
            <a:pPr marL="457200" indent="-457200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Установить, что: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вправе осуществлять в соответствии с ФГОС обучение несовершеннолетних обучающихся, зачисленных до вступления в силу настоящего приказа, с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согласия их родителей (законных представителей);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 на обучение в соответствии с ФГОС 2009 г. прекращается с 1 сентября 2022 года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xmlns="" id="{E5BC1B9F-F7DC-4AF4-8F1E-E165D1DE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20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 sz="2800"/>
          </a:p>
        </p:txBody>
      </p:sp>
      <p:pic>
        <p:nvPicPr>
          <p:cNvPr id="57347" name="Объект 4">
            <a:extLst>
              <a:ext uri="{FF2B5EF4-FFF2-40B4-BE49-F238E27FC236}">
                <a16:creationId xmlns:a16="http://schemas.microsoft.com/office/drawing/2014/main" xmlns="" id="{E3BD6424-5924-47E6-A161-0D0D7F7F7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6" t="16542" r="30321" b="7091"/>
          <a:stretch>
            <a:fillRect/>
          </a:stretch>
        </p:blipFill>
        <p:spPr>
          <a:xfrm>
            <a:off x="250825" y="754063"/>
            <a:ext cx="8642350" cy="59880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xmlns="" id="{BDE0E08A-E983-4C89-A9B1-3C504855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5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/>
          </a:p>
        </p:txBody>
      </p:sp>
      <p:pic>
        <p:nvPicPr>
          <p:cNvPr id="89091" name="Объект 4">
            <a:extLst>
              <a:ext uri="{FF2B5EF4-FFF2-40B4-BE49-F238E27FC236}">
                <a16:creationId xmlns:a16="http://schemas.microsoft.com/office/drawing/2014/main" xmlns="" id="{68FE2ACA-D8A7-428C-9DAE-CA691B936B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00" t="10548" r="16750"/>
          <a:stretch>
            <a:fillRect/>
          </a:stretch>
        </p:blipFill>
        <p:spPr>
          <a:xfrm>
            <a:off x="107950" y="801688"/>
            <a:ext cx="9036050" cy="5940425"/>
          </a:xfrm>
        </p:spPr>
      </p:pic>
    </p:spTree>
    <p:extLst>
      <p:ext uri="{BB962C8B-B14F-4D97-AF65-F5344CB8AC3E}">
        <p14:creationId xmlns:p14="http://schemas.microsoft.com/office/powerpoint/2010/main" xmlns="" val="17557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>
            <a:extLst>
              <a:ext uri="{FF2B5EF4-FFF2-40B4-BE49-F238E27FC236}">
                <a16:creationId xmlns:a16="http://schemas.microsoft.com/office/drawing/2014/main" xmlns="" id="{2382E1D5-8718-42C8-B3D1-0114ABD2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5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/>
          </a:p>
        </p:txBody>
      </p:sp>
      <p:pic>
        <p:nvPicPr>
          <p:cNvPr id="90115" name="Объект 4">
            <a:extLst>
              <a:ext uri="{FF2B5EF4-FFF2-40B4-BE49-F238E27FC236}">
                <a16:creationId xmlns:a16="http://schemas.microsoft.com/office/drawing/2014/main" xmlns="" id="{EB317DB9-6A39-4467-B60E-08FEBC7B1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27" t="10548" r="25500"/>
          <a:stretch>
            <a:fillRect/>
          </a:stretch>
        </p:blipFill>
        <p:spPr>
          <a:xfrm>
            <a:off x="107950" y="801688"/>
            <a:ext cx="8928100" cy="59404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>
            <a:extLst>
              <a:ext uri="{FF2B5EF4-FFF2-40B4-BE49-F238E27FC236}">
                <a16:creationId xmlns:a16="http://schemas.microsoft.com/office/drawing/2014/main" xmlns="" id="{93842426-234F-45EA-A124-789D24B8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5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/>
          </a:p>
        </p:txBody>
      </p:sp>
      <p:pic>
        <p:nvPicPr>
          <p:cNvPr id="91139" name="Объект 4">
            <a:extLst>
              <a:ext uri="{FF2B5EF4-FFF2-40B4-BE49-F238E27FC236}">
                <a16:creationId xmlns:a16="http://schemas.microsoft.com/office/drawing/2014/main" xmlns="" id="{09637204-CE75-4E49-9983-931C1446AB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00" t="17114" r="18500"/>
          <a:stretch>
            <a:fillRect/>
          </a:stretch>
        </p:blipFill>
        <p:spPr>
          <a:xfrm>
            <a:off x="0" y="801688"/>
            <a:ext cx="9144000" cy="60563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Универсальный кодификатор.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результаты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причинно-следственные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связи, строить логическое рассуждение, умозаключение (индуктивное, дедуктивное и по аналогии) и делать выводы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Умение создавать, применять и преобразовывать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знаки и символы,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и схемы для решения учебных и познавательных задач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Смысловое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Умение осознанно использовать речевые средства в соответствии с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задачей коммуникации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выражения своих чувств, мыслей и потребностей; планирования и регуляции своей деятельности; владение устной и письменной речью, монологической контекстной речью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Формирование и развитие компетентности в области использования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развитие мотивации к овладению культурой активного пользования словарями и другими поисковыми системами.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УК. Математика. 4 класс. Раздел 1. Перечень распределенных по классам проверяемых элементов содержания по МАТЕМАТИКЕ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УК. Математика. 4 класс. Раздел 2. Перечень распределенных по классам проверяемых требований к результатам освоения основной образовательной программы начального общего образования по МАТЕМАТИКЕ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Фрагмент ООП НОО. Планируемые результаты. 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192688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Раздел Работа с текстовыми задачами </a:t>
            </a:r>
            <a:r>
              <a:rPr lang="ru-RU" sz="2000" b="1" dirty="0">
                <a:solidFill>
                  <a:srgbClr val="000066"/>
                </a:solidFill>
              </a:rPr>
              <a:t> </a:t>
            </a:r>
            <a:r>
              <a:rPr lang="ru-RU" sz="1800" b="1" dirty="0">
                <a:solidFill>
                  <a:srgbClr val="FFFFFF"/>
                </a:solidFill>
              </a:rPr>
              <a:t>2.5.3. Работа с текстовыми задачами</a:t>
            </a:r>
            <a:endParaRPr lang="ru-RU" sz="1800" dirty="0"/>
          </a:p>
          <a:p>
            <a:pPr marL="0" algn="just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7030A0"/>
              </a:solidFill>
            </a:endParaRPr>
          </a:p>
          <a:p>
            <a:pPr marL="0" algn="just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7030A0"/>
              </a:solidFill>
            </a:endParaRPr>
          </a:p>
          <a:p>
            <a:pPr marL="0" algn="just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7030A0"/>
              </a:solidFill>
            </a:endParaRPr>
          </a:p>
          <a:p>
            <a:pPr marL="0" algn="just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7030A0"/>
              </a:solidFill>
            </a:endParaRPr>
          </a:p>
          <a:p>
            <a:pPr marL="0" algn="just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7030A0"/>
              </a:solidFill>
            </a:endParaRPr>
          </a:p>
          <a:p>
            <a:pPr marL="0" algn="just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7030A0"/>
              </a:solidFill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800" b="1" i="1" dirty="0" smtClean="0">
              <a:solidFill>
                <a:srgbClr val="000066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Выпускник получит </a:t>
            </a:r>
            <a:r>
              <a:rPr lang="ru-RU" sz="1800" b="1" i="1" dirty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возможность научиться:</a:t>
            </a:r>
            <a:endParaRPr lang="ru-RU" sz="1800" dirty="0">
              <a:solidFill>
                <a:srgbClr val="000066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000066"/>
                </a:solidFill>
              </a:rPr>
              <a:t>анализировать задачу, устанавливать зависимость между величинами, взаимосвязь между условием и вопросом задачи, определять количество и порядок действий для решения задачи, выбирать и объяснять выбор действий;</a:t>
            </a:r>
            <a:endParaRPr lang="ru-RU" sz="1600" dirty="0">
              <a:solidFill>
                <a:srgbClr val="000066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000066"/>
                </a:solidFill>
              </a:rPr>
              <a:t>решать учебные задачи и задачи, связанные с повседневной жизнью, арифметическим способом (в 3-4 действия</a:t>
            </a:r>
            <a:r>
              <a:rPr lang="ru-RU" sz="1600" b="1" i="1" dirty="0" smtClean="0">
                <a:solidFill>
                  <a:srgbClr val="000066"/>
                </a:solidFill>
              </a:rPr>
              <a:t>);</a:t>
            </a:r>
            <a:endParaRPr lang="ru-RU" sz="1600" b="1" i="1" dirty="0">
              <a:solidFill>
                <a:srgbClr val="000066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00B050"/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Раздел </a:t>
            </a:r>
            <a:r>
              <a:rPr lang="ru-RU" sz="2000" b="1" dirty="0">
                <a:solidFill>
                  <a:srgbClr val="000066"/>
                </a:solidFill>
              </a:rPr>
              <a:t> Геометрические величины</a:t>
            </a:r>
            <a:endParaRPr lang="ru-RU" sz="2000" dirty="0">
              <a:solidFill>
                <a:srgbClr val="000066"/>
              </a:solidFill>
            </a:endParaRP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Выпускник </a:t>
            </a:r>
            <a:r>
              <a:rPr lang="ru-RU" sz="1800" b="1" i="1" dirty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получит возможность научиться:</a:t>
            </a:r>
            <a:endParaRPr lang="ru-RU" sz="1800" dirty="0">
              <a:solidFill>
                <a:srgbClr val="000066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000066"/>
                </a:solidFill>
              </a:rPr>
              <a:t>вычислять периметр многоугольника, площадь фигуры, составленной из прямоугольников.</a:t>
            </a:r>
            <a:endParaRPr lang="ru-RU" sz="1600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50112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Выпускник научится: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анализировать задачу, устанавливать зависимость между величинами, взаимосвязь между условием и вопросом задачи, определять количество и порядок действий для решения задачи, выбирать и объяснять выбор действий;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решать учебные задачи и задачи, связанные с повседневной жизнью, арифметическим способом (в 1—2 действия);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оценивать правильность хода решения и реальность ответа на вопрос задачи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357694"/>
            <a:ext cx="857256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Выпускник научится:</a:t>
            </a:r>
            <a:endParaRPr lang="ru-RU" dirty="0" smtClean="0">
              <a:solidFill>
                <a:schemeClr val="bg1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измерять длину отрезка;</a:t>
            </a:r>
            <a:endParaRPr lang="ru-RU" dirty="0" smtClean="0">
              <a:solidFill>
                <a:schemeClr val="bg1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вычислять периметр треугольника, прямоугольника и квадрата, площадь прямоугольника и квадрата;</a:t>
            </a:r>
            <a:endParaRPr lang="ru-RU" dirty="0" smtClean="0">
              <a:solidFill>
                <a:schemeClr val="bg1"/>
              </a:solidFill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оценивать размеры геометрических объектов, расстояния приближённо (на глаз).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0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4" y="0"/>
            <a:ext cx="8708262" cy="71435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8462174"/>
              </p:ext>
            </p:extLst>
          </p:nvPr>
        </p:nvGraphicFramePr>
        <p:xfrm>
          <a:off x="2" y="714353"/>
          <a:ext cx="9143997" cy="4572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333"/>
                <a:gridCol w="850562"/>
                <a:gridCol w="835862"/>
                <a:gridCol w="872578"/>
                <a:gridCol w="854220"/>
                <a:gridCol w="854220"/>
                <a:gridCol w="854220"/>
                <a:gridCol w="854220"/>
                <a:gridCol w="854220"/>
                <a:gridCol w="850562"/>
              </a:tblGrid>
              <a:tr h="439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696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</a:tr>
              <a:tr h="70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702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674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674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</a:tr>
              <a:tr h="682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5380672"/>
            <a:ext cx="8643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Обязательное введение ФГОС</a:t>
            </a:r>
          </a:p>
          <a:p>
            <a:endParaRPr lang="ru-RU" dirty="0"/>
          </a:p>
          <a:p>
            <a:r>
              <a:rPr lang="ru-RU" dirty="0" smtClean="0"/>
              <a:t>Рекомендуемое введение ФГОС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786454"/>
            <a:ext cx="508227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6286520"/>
            <a:ext cx="508227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5357826"/>
            <a:ext cx="508227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5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F35EC-DAFA-498F-97B9-3800F741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ВПР. Математика 4 класс.   Задание с таблицей!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E24DFD1-AC4B-4E63-AB5B-F064E6D24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50" t="38179" r="23226" b="36336"/>
          <a:stretch/>
        </p:blipFill>
        <p:spPr bwMode="auto">
          <a:xfrm>
            <a:off x="0" y="764704"/>
            <a:ext cx="91440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98F61DE-48CB-46E2-9D4D-B51D0EAE4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0" t="17115" r="21126" b="10646"/>
          <a:stretch/>
        </p:blipFill>
        <p:spPr bwMode="auto">
          <a:xfrm>
            <a:off x="107504" y="3429000"/>
            <a:ext cx="87849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800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030845-9552-40B7-9239-D5E27EF9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установки ВПР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F19262-DB87-43E8-A709-3D33523D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4586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1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провести мониторинг для решения проблем по обновлению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(программы, учебники, количество учебных предметов)</a:t>
            </a:r>
          </a:p>
          <a:p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2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переориентировать школы на результат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грамотность» 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метапредметные способы деятельности с предметным содержанием</a:t>
            </a:r>
          </a:p>
        </p:txBody>
      </p:sp>
    </p:spTree>
    <p:extLst>
      <p:ext uri="{BB962C8B-B14F-4D97-AF65-F5344CB8AC3E}">
        <p14:creationId xmlns="" xmlns:p14="http://schemas.microsoft.com/office/powerpoint/2010/main" val="24898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A99933-3443-4EF5-9924-1E9FB62C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96C8C9C-5ACB-4E2A-B57C-513E798FB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76" t="15473" r="12376" b="13930"/>
          <a:stretch/>
        </p:blipFill>
        <p:spPr>
          <a:xfrm>
            <a:off x="0" y="116632"/>
            <a:ext cx="9036496" cy="6466730"/>
          </a:xfrm>
        </p:spPr>
      </p:pic>
    </p:spTree>
    <p:extLst>
      <p:ext uri="{BB962C8B-B14F-4D97-AF65-F5344CB8AC3E}">
        <p14:creationId xmlns:p14="http://schemas.microsoft.com/office/powerpoint/2010/main" xmlns="" val="3654422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63EEDA-C439-48FD-A2C0-F1361287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A12A360-DD49-4DCF-99F4-CABC297AC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8" t="10687" r="5261"/>
          <a:stretch/>
        </p:blipFill>
        <p:spPr>
          <a:xfrm>
            <a:off x="0" y="188640"/>
            <a:ext cx="9036496" cy="6480720"/>
          </a:xfrm>
        </p:spPr>
      </p:pic>
    </p:spTree>
    <p:extLst>
      <p:ext uri="{BB962C8B-B14F-4D97-AF65-F5344CB8AC3E}">
        <p14:creationId xmlns:p14="http://schemas.microsoft.com/office/powerpoint/2010/main" xmlns="" val="746628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3110"/>
            <a:ext cx="7290054" cy="7336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PISA 2021 - </a:t>
            </a:r>
            <a:r>
              <a:rPr lang="ru-RU" b="1" dirty="0">
                <a:solidFill>
                  <a:srgbClr val="00B050"/>
                </a:solidFill>
              </a:rPr>
              <a:t>математика</a:t>
            </a:r>
          </a:p>
        </p:txBody>
      </p:sp>
      <p:pic>
        <p:nvPicPr>
          <p:cNvPr id="4" name="Объект 3" descr="https://fioco.ru/Media/Default/Pictures/для%20новостей/1234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28992" cy="6165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351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43914" cy="5715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начального и основного общего образования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01154" cy="548324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татус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федеральной или региональной инновационной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площадки: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самостоятельно определяют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достижение промежуточных результатов по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годам, осуществляют ускоренное обучение и другие возможности.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получения начального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основного общего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лиц, обучающихся по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индивидуальным учебным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планам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сокращен.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НОО: Общий объем аудиторной работы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Минимум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2954 (было 2904)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50 часов больше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Максимум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3190 (было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3345)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150 часов меньше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ООО: Общий объем аудиторной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Минимум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5058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(было 5267)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209 часов меньше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Максимум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5549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(было 6020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471 час меньше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5714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основного общего образования Общие положения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000792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Учебные предметы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"Математика", "Информатика", "Физика", "Химия", "Биология"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осваиваются на базовом и углубленном уровнях;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получения основного общего образования составляет не более пяти лет. Для обучающихся с ОВЗ при обучении по АОП срок получения основного общего образования может быть увеличен до шести лет.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вправе самостоятельно определять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модулей и количество часов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освоения модулей учебного предмета "Технология" (с учетом возможностей материально-технической базы Организации).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вправе самостоятельно определять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модулей и количество часов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освоения модулей учебного предмета "Физическая культура" (с учетом возможностей материально-технической базы Организации и природно-климатических условий региона).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1"/>
            <a:ext cx="78867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предметные результаты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60722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 в устной или письменной форме содержания прослушанных или прочитанных текстов с заданной степенью свернутости: подробное изложение (исходный текст объемом не менее 280 слов), сжатое и выборочное изложение (исходный текст объемом не менее 300 слов);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Устный пересказ прочитанного или прослушанного текста объемом не менее 150 слов; совершенствование умения выразительно (с учетом индивидуальных особенностей обучающихся) читать, в том числе наизусть, не менее 12 произведений и (или) фрагментов; совершенствование умения писать сочинение-рассуждение по заданной теме с опорой на прочитанные произведения (не менее 250 слов).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Рабочая программа учебного предмета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предметов, учебных курсов (в том числе внеурочной деятельности), учебных модулей должны включать: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учебного предмета, учебного курса  …;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освоения учебного предмета, …;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указанием кол-ва часов, отводимых на освоение каждой темы учебного предмета,  и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использования по этой теме электронных (цифровых) образовательных ресурсов, являющихся учебно-методическими материалами (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курсов внеурочной деятельности также должны содержать указание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форму проведения занятий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предметов … формируются с учетом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рабочей программы воспитания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рабочей программе учебных предметов, учебных курсов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72560" cy="4643470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рабочей программы в соответствии с требованиями федеральных государственных образовательных стандартов общего образования должна иметь обязательные компоненты: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учебного предмета, учебного курса;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учебного предмета, учебного курса;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с указанием: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Кол-ва часов, отводимых на освоение каждой темы учебного предмета;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цифровых образовательных ресурсов (по возможности) в виде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программ, электронных учебников, электронных библиотек, виртуальных лабораторий, игровые программы;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ресурса рабочей программы воспитания.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5715016"/>
          <a:ext cx="9143998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3"/>
                <a:gridCol w="1785950"/>
                <a:gridCol w="928694"/>
                <a:gridCol w="3286148"/>
                <a:gridCol w="2285983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Тема раздела или 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Цифровые образовательные ресурсы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Воспитательный потенциал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рабочей программе курсов внеурочной деятельности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4500594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рабочей программы курса внеурочной деятельности в соответствии с требованиями ФГОС общего образования должна иметь обязательные компоненты: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курса внеурочной деятельности;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курса внеурочной деятельности;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с указанием: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кол-ва часов, отводимых на освоение каждой темы курса;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 проведения занятий;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цифровых образовательных ресурсов (по возможности) в виде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программ, электронных библиотек, виртуальных лабораторий, игровые программы;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ресурса рабочей программы воспитания.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429264"/>
          <a:ext cx="91440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80"/>
                <a:gridCol w="1609350"/>
                <a:gridCol w="1097284"/>
                <a:gridCol w="1536198"/>
                <a:gridCol w="1975112"/>
                <a:gridCol w="1975077"/>
              </a:tblGrid>
              <a:tr h="76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Тема раздела или 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проведения занятий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Цифровые образовательные ресурсы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Воспитательный потенциал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РП</Template>
  <TotalTime>3693</TotalTime>
  <Words>1384</Words>
  <Application>Microsoft Office PowerPoint</Application>
  <PresentationFormat>Экран (4:3)</PresentationFormat>
  <Paragraphs>177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23_Тема Office</vt:lpstr>
      <vt:lpstr> Обновленные ФГОС начального и основного общего образования как  механизмы повышения качества  результатов   </vt:lpstr>
      <vt:lpstr>МИНПРОСВЕЩЕНИЯ РОССИИ ПРИКАЗ от 31 мая 2021 г. N 286   «Об утверждении ФГОС начального общего образования»  ПРИКАЗ от 31 мая 2021 г. N 287   «Об утверждении ФГОС основного общего образования»</vt:lpstr>
      <vt:lpstr>Последовательность действий по введению ФГОС</vt:lpstr>
      <vt:lpstr>ФГОС начального и основного общего образования  Общие положения</vt:lpstr>
      <vt:lpstr>ФГОС основного общего образования Общие положения</vt:lpstr>
      <vt:lpstr>Планируемые предметные результаты</vt:lpstr>
      <vt:lpstr>Рабочая программа учебного предмета</vt:lpstr>
      <vt:lpstr>  Положение  о рабочей программе учебных предметов, учебных курсов </vt:lpstr>
      <vt:lpstr> Положение  о рабочей программе курсов внеурочной деятельности </vt:lpstr>
      <vt:lpstr>Требования к условиям реализации ФГОС</vt:lpstr>
      <vt:lpstr>Слайд 11</vt:lpstr>
      <vt:lpstr>Слайд 12</vt:lpstr>
      <vt:lpstr>Обновление содержания образования</vt:lpstr>
      <vt:lpstr>Обновление содержания образования</vt:lpstr>
      <vt:lpstr>Обновление содержания образования. Тематический план</vt:lpstr>
      <vt:lpstr>Слайд 16</vt:lpstr>
      <vt:lpstr>Обновление содержания по обществознанию</vt:lpstr>
      <vt:lpstr>Сайт: Единое содержание общего образования</vt:lpstr>
      <vt:lpstr>Слайд 19</vt:lpstr>
      <vt:lpstr>Проект ФИПИ: Кодификатор по географии 5-9</vt:lpstr>
      <vt:lpstr>Проект ФИПИ: Кодификатор по географии 5-9</vt:lpstr>
      <vt:lpstr>Проект ФИПИ: Кодификатор по географии 5-9</vt:lpstr>
      <vt:lpstr>Проект ФИПИ: Кодификатор по географии 5-9</vt:lpstr>
      <vt:lpstr>Слайд 24</vt:lpstr>
      <vt:lpstr>Универсальный кодификатор.                                       Метапредметные результаты</vt:lpstr>
      <vt:lpstr>Слайд 26</vt:lpstr>
      <vt:lpstr>УК. Математика. 4 класс. Раздел 1. Перечень распределенных по классам проверяемых элементов содержания по МАТЕМАТИКЕ</vt:lpstr>
      <vt:lpstr>УК. Математика. 4 класс. Раздел 2. Перечень распределенных по классам проверяемых требований к результатам освоения основной образовательной программы начального общего образования по МАТЕМАТИКЕ</vt:lpstr>
      <vt:lpstr>Фрагмент ООП НОО. Планируемые результаты. Математика</vt:lpstr>
      <vt:lpstr>ВПР. Математика 4 класс.   Задание с таблицей!</vt:lpstr>
      <vt:lpstr>Целевые установки ВПР</vt:lpstr>
      <vt:lpstr>Слайд 32</vt:lpstr>
      <vt:lpstr>Слайд 33</vt:lpstr>
      <vt:lpstr>PISA 2021 - математика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Пользователь</cp:lastModifiedBy>
  <cp:revision>380</cp:revision>
  <cp:lastPrinted>1601-01-01T00:00:00Z</cp:lastPrinted>
  <dcterms:created xsi:type="dcterms:W3CDTF">2014-10-01T00:34:48Z</dcterms:created>
  <dcterms:modified xsi:type="dcterms:W3CDTF">2022-01-17T12:09:00Z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